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4"/>
  </p:sldMasterIdLst>
  <p:notesMasterIdLst>
    <p:notesMasterId r:id="rId11"/>
  </p:notesMasterIdLst>
  <p:sldIdLst>
    <p:sldId id="278" r:id="rId5"/>
    <p:sldId id="279" r:id="rId6"/>
    <p:sldId id="280" r:id="rId7"/>
    <p:sldId id="281" r:id="rId8"/>
    <p:sldId id="282" r:id="rId9"/>
    <p:sldId id="28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61B6F-8C84-4992-ACB0-B1095F25AB30}" v="181" dt="2020-06-26T14:57:42.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B150E-0B75-4127-BC60-0E284D4C608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CAC0465-068C-4E24-87BD-7DEC67CE12BD}">
      <dgm:prSet phldrT="[Text]"/>
      <dgm:spPr/>
      <dgm:t>
        <a:bodyPr/>
        <a:lstStyle/>
        <a:p>
          <a:r>
            <a:rPr lang="en-US" dirty="0"/>
            <a:t>Data Collection</a:t>
          </a:r>
        </a:p>
      </dgm:t>
    </dgm:pt>
    <dgm:pt modelId="{DDF4D6F0-0CEF-453D-842F-FD3B40E17F00}" type="parTrans" cxnId="{2CDBB097-926F-43C5-9C55-6D6663C38DCE}">
      <dgm:prSet/>
      <dgm:spPr/>
      <dgm:t>
        <a:bodyPr/>
        <a:lstStyle/>
        <a:p>
          <a:endParaRPr lang="en-US"/>
        </a:p>
      </dgm:t>
    </dgm:pt>
    <dgm:pt modelId="{BC6A7F74-6EA2-4059-B129-BD2D1AE31BED}" type="sibTrans" cxnId="{2CDBB097-926F-43C5-9C55-6D6663C38DCE}">
      <dgm:prSet/>
      <dgm:spPr/>
      <dgm:t>
        <a:bodyPr/>
        <a:lstStyle/>
        <a:p>
          <a:endParaRPr lang="en-US"/>
        </a:p>
      </dgm:t>
    </dgm:pt>
    <dgm:pt modelId="{A9A6383F-D07B-43FC-A856-6EA510B95EFA}">
      <dgm:prSet phldrT="[Text]"/>
      <dgm:spPr/>
      <dgm:t>
        <a:bodyPr/>
        <a:lstStyle/>
        <a:p>
          <a:r>
            <a:rPr lang="en-US" dirty="0"/>
            <a:t>Data Overview</a:t>
          </a:r>
        </a:p>
      </dgm:t>
    </dgm:pt>
    <dgm:pt modelId="{61018F30-FD22-425E-BE7C-3A8A295BDAAF}" type="parTrans" cxnId="{DDF1B1DE-6A69-4CA1-AEBE-7C6CA8027170}">
      <dgm:prSet/>
      <dgm:spPr/>
      <dgm:t>
        <a:bodyPr/>
        <a:lstStyle/>
        <a:p>
          <a:endParaRPr lang="en-US"/>
        </a:p>
      </dgm:t>
    </dgm:pt>
    <dgm:pt modelId="{0A9AC5AC-FB32-4240-9AB6-E87CEEDFB561}" type="sibTrans" cxnId="{DDF1B1DE-6A69-4CA1-AEBE-7C6CA8027170}">
      <dgm:prSet/>
      <dgm:spPr/>
      <dgm:t>
        <a:bodyPr/>
        <a:lstStyle/>
        <a:p>
          <a:endParaRPr lang="en-US"/>
        </a:p>
      </dgm:t>
    </dgm:pt>
    <dgm:pt modelId="{16C3FA90-BDA3-4EA0-8050-A4F29DF9A2BA}">
      <dgm:prSet phldrT="[Text]"/>
      <dgm:spPr/>
      <dgm:t>
        <a:bodyPr/>
        <a:lstStyle/>
        <a:p>
          <a:r>
            <a:rPr lang="en-US" dirty="0"/>
            <a:t>Data Clustering</a:t>
          </a:r>
        </a:p>
      </dgm:t>
    </dgm:pt>
    <dgm:pt modelId="{46BD39C8-EE24-400D-8569-739F2FABD9DF}" type="parTrans" cxnId="{68D1ECCB-8BA3-4D44-8FCD-C8E7E5A1A544}">
      <dgm:prSet/>
      <dgm:spPr/>
      <dgm:t>
        <a:bodyPr/>
        <a:lstStyle/>
        <a:p>
          <a:endParaRPr lang="en-US"/>
        </a:p>
      </dgm:t>
    </dgm:pt>
    <dgm:pt modelId="{F4B8B19E-CE61-4629-80F7-2EDE062D8272}" type="sibTrans" cxnId="{68D1ECCB-8BA3-4D44-8FCD-C8E7E5A1A544}">
      <dgm:prSet/>
      <dgm:spPr/>
      <dgm:t>
        <a:bodyPr/>
        <a:lstStyle/>
        <a:p>
          <a:endParaRPr lang="en-US"/>
        </a:p>
      </dgm:t>
    </dgm:pt>
    <dgm:pt modelId="{EDDBD75E-6909-479A-8F51-7D9F8070CE1C}">
      <dgm:prSet/>
      <dgm:spPr/>
      <dgm:t>
        <a:bodyPr/>
        <a:lstStyle/>
        <a:p>
          <a:r>
            <a:rPr lang="en-US" dirty="0"/>
            <a:t>Results &amp; Discussion</a:t>
          </a:r>
        </a:p>
      </dgm:t>
    </dgm:pt>
    <dgm:pt modelId="{ACFF1581-A09F-4062-950D-552E49C6364C}" type="parTrans" cxnId="{32F4217D-72B2-4726-9C4B-B8B8160F635F}">
      <dgm:prSet/>
      <dgm:spPr/>
      <dgm:t>
        <a:bodyPr/>
        <a:lstStyle/>
        <a:p>
          <a:endParaRPr lang="en-US"/>
        </a:p>
      </dgm:t>
    </dgm:pt>
    <dgm:pt modelId="{B599F8B0-D87B-4323-8D1F-39C6F0C3E6AD}" type="sibTrans" cxnId="{32F4217D-72B2-4726-9C4B-B8B8160F635F}">
      <dgm:prSet/>
      <dgm:spPr/>
      <dgm:t>
        <a:bodyPr/>
        <a:lstStyle/>
        <a:p>
          <a:endParaRPr lang="en-US"/>
        </a:p>
      </dgm:t>
    </dgm:pt>
    <dgm:pt modelId="{3FB817B0-AA78-4ED0-AD88-3C807681A003}" type="pres">
      <dgm:prSet presAssocID="{B9BB150E-0B75-4127-BC60-0E284D4C6083}" presName="CompostProcess" presStyleCnt="0">
        <dgm:presLayoutVars>
          <dgm:dir/>
          <dgm:resizeHandles val="exact"/>
        </dgm:presLayoutVars>
      </dgm:prSet>
      <dgm:spPr/>
    </dgm:pt>
    <dgm:pt modelId="{0A95ED2F-8473-4D46-B997-F7BE6FEFFAE4}" type="pres">
      <dgm:prSet presAssocID="{B9BB150E-0B75-4127-BC60-0E284D4C6083}" presName="arrow" presStyleLbl="bgShp" presStyleIdx="0" presStyleCnt="1" custLinFactNeighborX="10847" custLinFactNeighborY="-33623"/>
      <dgm:spPr/>
    </dgm:pt>
    <dgm:pt modelId="{407A01D7-E9D9-4769-9069-7C0B1942A7E4}" type="pres">
      <dgm:prSet presAssocID="{B9BB150E-0B75-4127-BC60-0E284D4C6083}" presName="linearProcess" presStyleCnt="0"/>
      <dgm:spPr/>
    </dgm:pt>
    <dgm:pt modelId="{5834F2C0-258E-490B-9D16-53499DDA4D96}" type="pres">
      <dgm:prSet presAssocID="{0CAC0465-068C-4E24-87BD-7DEC67CE12BD}" presName="textNode" presStyleLbl="node1" presStyleIdx="0" presStyleCnt="4">
        <dgm:presLayoutVars>
          <dgm:bulletEnabled val="1"/>
        </dgm:presLayoutVars>
      </dgm:prSet>
      <dgm:spPr/>
    </dgm:pt>
    <dgm:pt modelId="{91253E2A-08A6-4C1D-822C-E14C6827EA4C}" type="pres">
      <dgm:prSet presAssocID="{BC6A7F74-6EA2-4059-B129-BD2D1AE31BED}" presName="sibTrans" presStyleCnt="0"/>
      <dgm:spPr/>
    </dgm:pt>
    <dgm:pt modelId="{500C2504-2E7A-489A-A3EB-BAB72031A181}" type="pres">
      <dgm:prSet presAssocID="{A9A6383F-D07B-43FC-A856-6EA510B95EFA}" presName="textNode" presStyleLbl="node1" presStyleIdx="1" presStyleCnt="4">
        <dgm:presLayoutVars>
          <dgm:bulletEnabled val="1"/>
        </dgm:presLayoutVars>
      </dgm:prSet>
      <dgm:spPr/>
    </dgm:pt>
    <dgm:pt modelId="{A7AFA358-7063-4863-A65C-7B83F0726AA1}" type="pres">
      <dgm:prSet presAssocID="{0A9AC5AC-FB32-4240-9AB6-E87CEEDFB561}" presName="sibTrans" presStyleCnt="0"/>
      <dgm:spPr/>
    </dgm:pt>
    <dgm:pt modelId="{F9A56832-00FF-47C2-9F3C-5620A8742D18}" type="pres">
      <dgm:prSet presAssocID="{16C3FA90-BDA3-4EA0-8050-A4F29DF9A2BA}" presName="textNode" presStyleLbl="node1" presStyleIdx="2" presStyleCnt="4">
        <dgm:presLayoutVars>
          <dgm:bulletEnabled val="1"/>
        </dgm:presLayoutVars>
      </dgm:prSet>
      <dgm:spPr/>
    </dgm:pt>
    <dgm:pt modelId="{FEFA71C8-34B9-49DB-8BA9-C3E6B5CE6E98}" type="pres">
      <dgm:prSet presAssocID="{F4B8B19E-CE61-4629-80F7-2EDE062D8272}" presName="sibTrans" presStyleCnt="0"/>
      <dgm:spPr/>
    </dgm:pt>
    <dgm:pt modelId="{6FCB02DF-6FBA-42D6-9400-94BD747561D8}" type="pres">
      <dgm:prSet presAssocID="{EDDBD75E-6909-479A-8F51-7D9F8070CE1C}" presName="textNode" presStyleLbl="node1" presStyleIdx="3" presStyleCnt="4">
        <dgm:presLayoutVars>
          <dgm:bulletEnabled val="1"/>
        </dgm:presLayoutVars>
      </dgm:prSet>
      <dgm:spPr/>
    </dgm:pt>
  </dgm:ptLst>
  <dgm:cxnLst>
    <dgm:cxn modelId="{636E0244-0DE2-468D-B15D-C9A686E5434B}" type="presOf" srcId="{0CAC0465-068C-4E24-87BD-7DEC67CE12BD}" destId="{5834F2C0-258E-490B-9D16-53499DDA4D96}" srcOrd="0" destOrd="0" presId="urn:microsoft.com/office/officeart/2005/8/layout/hProcess9"/>
    <dgm:cxn modelId="{8EEE386F-E632-4CC4-948B-16F5F45BABCC}" type="presOf" srcId="{16C3FA90-BDA3-4EA0-8050-A4F29DF9A2BA}" destId="{F9A56832-00FF-47C2-9F3C-5620A8742D18}" srcOrd="0" destOrd="0" presId="urn:microsoft.com/office/officeart/2005/8/layout/hProcess9"/>
    <dgm:cxn modelId="{32F4217D-72B2-4726-9C4B-B8B8160F635F}" srcId="{B9BB150E-0B75-4127-BC60-0E284D4C6083}" destId="{EDDBD75E-6909-479A-8F51-7D9F8070CE1C}" srcOrd="3" destOrd="0" parTransId="{ACFF1581-A09F-4062-950D-552E49C6364C}" sibTransId="{B599F8B0-D87B-4323-8D1F-39C6F0C3E6AD}"/>
    <dgm:cxn modelId="{2CDBB097-926F-43C5-9C55-6D6663C38DCE}" srcId="{B9BB150E-0B75-4127-BC60-0E284D4C6083}" destId="{0CAC0465-068C-4E24-87BD-7DEC67CE12BD}" srcOrd="0" destOrd="0" parTransId="{DDF4D6F0-0CEF-453D-842F-FD3B40E17F00}" sibTransId="{BC6A7F74-6EA2-4059-B129-BD2D1AE31BED}"/>
    <dgm:cxn modelId="{B99E4D98-880D-41DF-B36B-BED8C1B7F438}" type="presOf" srcId="{A9A6383F-D07B-43FC-A856-6EA510B95EFA}" destId="{500C2504-2E7A-489A-A3EB-BAB72031A181}" srcOrd="0" destOrd="0" presId="urn:microsoft.com/office/officeart/2005/8/layout/hProcess9"/>
    <dgm:cxn modelId="{DAAA41AE-6C89-45E7-83B8-14595E8E3A2F}" type="presOf" srcId="{EDDBD75E-6909-479A-8F51-7D9F8070CE1C}" destId="{6FCB02DF-6FBA-42D6-9400-94BD747561D8}" srcOrd="0" destOrd="0" presId="urn:microsoft.com/office/officeart/2005/8/layout/hProcess9"/>
    <dgm:cxn modelId="{68D1ECCB-8BA3-4D44-8FCD-C8E7E5A1A544}" srcId="{B9BB150E-0B75-4127-BC60-0E284D4C6083}" destId="{16C3FA90-BDA3-4EA0-8050-A4F29DF9A2BA}" srcOrd="2" destOrd="0" parTransId="{46BD39C8-EE24-400D-8569-739F2FABD9DF}" sibTransId="{F4B8B19E-CE61-4629-80F7-2EDE062D8272}"/>
    <dgm:cxn modelId="{DDF1B1DE-6A69-4CA1-AEBE-7C6CA8027170}" srcId="{B9BB150E-0B75-4127-BC60-0E284D4C6083}" destId="{A9A6383F-D07B-43FC-A856-6EA510B95EFA}" srcOrd="1" destOrd="0" parTransId="{61018F30-FD22-425E-BE7C-3A8A295BDAAF}" sibTransId="{0A9AC5AC-FB32-4240-9AB6-E87CEEDFB561}"/>
    <dgm:cxn modelId="{A11BD8E5-FDB9-4787-B3A3-E3AC1EE1C026}" type="presOf" srcId="{B9BB150E-0B75-4127-BC60-0E284D4C6083}" destId="{3FB817B0-AA78-4ED0-AD88-3C807681A003}" srcOrd="0" destOrd="0" presId="urn:microsoft.com/office/officeart/2005/8/layout/hProcess9"/>
    <dgm:cxn modelId="{138B0DFD-0BB4-4E57-A2D7-E12C62790472}" type="presParOf" srcId="{3FB817B0-AA78-4ED0-AD88-3C807681A003}" destId="{0A95ED2F-8473-4D46-B997-F7BE6FEFFAE4}" srcOrd="0" destOrd="0" presId="urn:microsoft.com/office/officeart/2005/8/layout/hProcess9"/>
    <dgm:cxn modelId="{A483E252-C19A-4ACA-A24F-976334C4AB1D}" type="presParOf" srcId="{3FB817B0-AA78-4ED0-AD88-3C807681A003}" destId="{407A01D7-E9D9-4769-9069-7C0B1942A7E4}" srcOrd="1" destOrd="0" presId="urn:microsoft.com/office/officeart/2005/8/layout/hProcess9"/>
    <dgm:cxn modelId="{0E22AFD8-F870-47AF-B05C-4FAB369CCF95}" type="presParOf" srcId="{407A01D7-E9D9-4769-9069-7C0B1942A7E4}" destId="{5834F2C0-258E-490B-9D16-53499DDA4D96}" srcOrd="0" destOrd="0" presId="urn:microsoft.com/office/officeart/2005/8/layout/hProcess9"/>
    <dgm:cxn modelId="{3F5EA9F2-69D1-4388-A066-FCADF66B41AB}" type="presParOf" srcId="{407A01D7-E9D9-4769-9069-7C0B1942A7E4}" destId="{91253E2A-08A6-4C1D-822C-E14C6827EA4C}" srcOrd="1" destOrd="0" presId="urn:microsoft.com/office/officeart/2005/8/layout/hProcess9"/>
    <dgm:cxn modelId="{5F283AFC-9779-4BB5-95FC-3EC027A1755E}" type="presParOf" srcId="{407A01D7-E9D9-4769-9069-7C0B1942A7E4}" destId="{500C2504-2E7A-489A-A3EB-BAB72031A181}" srcOrd="2" destOrd="0" presId="urn:microsoft.com/office/officeart/2005/8/layout/hProcess9"/>
    <dgm:cxn modelId="{A498785B-A514-43D1-919A-6C908FCDE9F6}" type="presParOf" srcId="{407A01D7-E9D9-4769-9069-7C0B1942A7E4}" destId="{A7AFA358-7063-4863-A65C-7B83F0726AA1}" srcOrd="3" destOrd="0" presId="urn:microsoft.com/office/officeart/2005/8/layout/hProcess9"/>
    <dgm:cxn modelId="{11904BDE-7515-42A7-B6A0-4BF2AC4C0E54}" type="presParOf" srcId="{407A01D7-E9D9-4769-9069-7C0B1942A7E4}" destId="{F9A56832-00FF-47C2-9F3C-5620A8742D18}" srcOrd="4" destOrd="0" presId="urn:microsoft.com/office/officeart/2005/8/layout/hProcess9"/>
    <dgm:cxn modelId="{D6A5A904-7ACE-4C8D-89B6-19E9D7C979BE}" type="presParOf" srcId="{407A01D7-E9D9-4769-9069-7C0B1942A7E4}" destId="{FEFA71C8-34B9-49DB-8BA9-C3E6B5CE6E98}" srcOrd="5" destOrd="0" presId="urn:microsoft.com/office/officeart/2005/8/layout/hProcess9"/>
    <dgm:cxn modelId="{B8335106-B6FC-4CBA-ABE3-ADC38831BBAA}" type="presParOf" srcId="{407A01D7-E9D9-4769-9069-7C0B1942A7E4}" destId="{6FCB02DF-6FBA-42D6-9400-94BD747561D8}"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5ED2F-8473-4D46-B997-F7BE6FEFFAE4}">
      <dsp:nvSpPr>
        <dsp:cNvPr id="0" name=""/>
        <dsp:cNvSpPr/>
      </dsp:nvSpPr>
      <dsp:spPr>
        <a:xfrm>
          <a:off x="1736520" y="0"/>
          <a:ext cx="9840285" cy="335559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4F2C0-258E-490B-9D16-53499DDA4D96}">
      <dsp:nvSpPr>
        <dsp:cNvPr id="0" name=""/>
        <dsp:cNvSpPr/>
      </dsp:nvSpPr>
      <dsp:spPr>
        <a:xfrm>
          <a:off x="5983" y="1006678"/>
          <a:ext cx="2719507" cy="134223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Data Collection</a:t>
          </a:r>
        </a:p>
      </dsp:txBody>
      <dsp:txXfrm>
        <a:off x="71506" y="1072201"/>
        <a:ext cx="2588461" cy="1211192"/>
      </dsp:txXfrm>
    </dsp:sp>
    <dsp:sp modelId="{500C2504-2E7A-489A-A3EB-BAB72031A181}">
      <dsp:nvSpPr>
        <dsp:cNvPr id="0" name=""/>
        <dsp:cNvSpPr/>
      </dsp:nvSpPr>
      <dsp:spPr>
        <a:xfrm>
          <a:off x="2954427" y="1006678"/>
          <a:ext cx="2719507" cy="134223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Data Overview</a:t>
          </a:r>
        </a:p>
      </dsp:txBody>
      <dsp:txXfrm>
        <a:off x="3019950" y="1072201"/>
        <a:ext cx="2588461" cy="1211192"/>
      </dsp:txXfrm>
    </dsp:sp>
    <dsp:sp modelId="{F9A56832-00FF-47C2-9F3C-5620A8742D18}">
      <dsp:nvSpPr>
        <dsp:cNvPr id="0" name=""/>
        <dsp:cNvSpPr/>
      </dsp:nvSpPr>
      <dsp:spPr>
        <a:xfrm>
          <a:off x="5902870" y="1006678"/>
          <a:ext cx="2719507" cy="134223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Data Clustering</a:t>
          </a:r>
        </a:p>
      </dsp:txBody>
      <dsp:txXfrm>
        <a:off x="5968393" y="1072201"/>
        <a:ext cx="2588461" cy="1211192"/>
      </dsp:txXfrm>
    </dsp:sp>
    <dsp:sp modelId="{6FCB02DF-6FBA-42D6-9400-94BD747561D8}">
      <dsp:nvSpPr>
        <dsp:cNvPr id="0" name=""/>
        <dsp:cNvSpPr/>
      </dsp:nvSpPr>
      <dsp:spPr>
        <a:xfrm>
          <a:off x="8851314" y="1006678"/>
          <a:ext cx="2719507" cy="134223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Results &amp; Discussion</a:t>
          </a:r>
        </a:p>
      </dsp:txBody>
      <dsp:txXfrm>
        <a:off x="8916837" y="1072201"/>
        <a:ext cx="2588461" cy="12111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26/06/2020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85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836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246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88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26/06/2020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19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26/06/2020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80682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26/06/2020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61890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26/06/2020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309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26/06/2020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497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26/06/2020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209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26/06/2020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877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26/06/2020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0957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26/06/2020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854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26/06/2020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0103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15526-7079-4B7B-987C-1B5FAE11A0FF}" type="datetime1">
              <a:rPr lang="en-US" smtClean="0"/>
              <a:t>26/06/2020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148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t>26/06/2020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298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www.mapdevelopers.com/distance_from_to.php" TargetMode="External"/><Relationship Id="rId3" Type="http://schemas.openxmlformats.org/officeDocument/2006/relationships/image" Target="../media/image5.png"/><Relationship Id="rId7" Type="http://schemas.openxmlformats.org/officeDocument/2006/relationships/hyperlink" Target="https://www.coordinate-gps.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zip-codes.nonsolocap.it/emilia-romagna/91-cap-province-of-modena/" TargetMode="External"/><Relationship Id="rId5" Type="http://schemas.openxmlformats.org/officeDocument/2006/relationships/hyperlink" Target="https://www.comune.modena.it/decentramento/il-decentramento-a-modena/la-frazioni-centri-di-periferia" TargetMode="External"/><Relationship Id="rId4" Type="http://schemas.microsoft.com/office/2007/relationships/hdphoto" Target="../media/hdphoto1.wdp"/><Relationship Id="rId9" Type="http://schemas.openxmlformats.org/officeDocument/2006/relationships/hyperlink" Target="https://developer.foursquare.com/docs"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diagramQuickStyle" Target="../diagrams/quickStyle1.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alphaModFix amt="50000"/>
            <a:grayscl/>
            <a:extLst>
              <a:ext uri="{28A0092B-C50C-407E-A947-70E740481C1C}">
                <a14:useLocalDpi xmlns:a14="http://schemas.microsoft.com/office/drawing/2010/main" val="0"/>
              </a:ext>
            </a:extLst>
          </a:blip>
          <a:srcRect r="3"/>
          <a:stretch/>
        </p:blipFill>
        <p:spPr>
          <a:xfrm>
            <a:off x="-1" y="1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976636" y="992221"/>
            <a:ext cx="6247308" cy="4873558"/>
          </a:xfrm>
        </p:spPr>
        <p:txBody>
          <a:bodyPr anchor="ctr">
            <a:normAutofit/>
          </a:bodyPr>
          <a:lstStyle/>
          <a:p>
            <a:r>
              <a:rPr lang="en-US" sz="4800" dirty="0"/>
              <a:t>Living in the </a:t>
            </a:r>
            <a:r>
              <a:rPr lang="en-US" sz="4800" dirty="0" err="1"/>
              <a:t>motorvalley</a:t>
            </a:r>
            <a:endParaRPr lang="en-US" sz="4800" dirty="0"/>
          </a:p>
        </p:txBody>
      </p:sp>
      <p:cxnSp>
        <p:nvCxnSpPr>
          <p:cNvPr id="21" name="Straight Connector 11">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4E8EC45-6032-42F4-9786-8DD2B958E347}"/>
              </a:ext>
            </a:extLst>
          </p:cNvPr>
          <p:cNvSpPr txBox="1"/>
          <p:nvPr/>
        </p:nvSpPr>
        <p:spPr>
          <a:xfrm>
            <a:off x="4976636" y="5073134"/>
            <a:ext cx="6584816" cy="584775"/>
          </a:xfrm>
          <a:prstGeom prst="rect">
            <a:avLst/>
          </a:prstGeom>
          <a:noFill/>
        </p:spPr>
        <p:txBody>
          <a:bodyPr wrap="none" rtlCol="0">
            <a:spAutoFit/>
          </a:bodyPr>
          <a:lstStyle/>
          <a:p>
            <a:r>
              <a:rPr lang="en-US" dirty="0"/>
              <a:t>Final project of the Coursera Applied Data Science Capstone course</a:t>
            </a:r>
          </a:p>
          <a:p>
            <a:r>
              <a:rPr lang="en-US" sz="1400" dirty="0"/>
              <a:t>By Sebastian D’Amico</a:t>
            </a:r>
          </a:p>
        </p:txBody>
      </p:sp>
      <p:sp>
        <p:nvSpPr>
          <p:cNvPr id="6" name="Rectangle 5">
            <a:extLst>
              <a:ext uri="{FF2B5EF4-FFF2-40B4-BE49-F238E27FC236}">
                <a16:creationId xmlns:a16="http://schemas.microsoft.com/office/drawing/2014/main" id="{09BB0E40-E53D-474B-8652-696441E3442E}"/>
              </a:ext>
            </a:extLst>
          </p:cNvPr>
          <p:cNvSpPr/>
          <p:nvPr/>
        </p:nvSpPr>
        <p:spPr>
          <a:xfrm>
            <a:off x="4983984" y="4115363"/>
            <a:ext cx="6096000" cy="646331"/>
          </a:xfrm>
          <a:prstGeom prst="rect">
            <a:avLst/>
          </a:prstGeom>
        </p:spPr>
        <p:txBody>
          <a:bodyPr>
            <a:spAutoFit/>
          </a:bodyPr>
          <a:lstStyle/>
          <a:p>
            <a:r>
              <a:rPr lang="en-US" b="1" dirty="0">
                <a:latin typeface="Helvetica-Bold"/>
              </a:rPr>
              <a:t>Which is the best place to live for those who start working in Ferrari?</a:t>
            </a:r>
            <a:endParaRPr lang="en-US" dirty="0"/>
          </a:p>
        </p:txBody>
      </p:sp>
    </p:spTree>
    <p:extLst>
      <p:ext uri="{BB962C8B-B14F-4D97-AF65-F5344CB8AC3E}">
        <p14:creationId xmlns:p14="http://schemas.microsoft.com/office/powerpoint/2010/main" val="41678842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Why?</a:t>
            </a:r>
          </a:p>
        </p:txBody>
      </p:sp>
      <p:pic>
        <p:nvPicPr>
          <p:cNvPr id="7" name="Picture 6">
            <a:extLst>
              <a:ext uri="{FF2B5EF4-FFF2-40B4-BE49-F238E27FC236}">
                <a16:creationId xmlns:a16="http://schemas.microsoft.com/office/drawing/2014/main" id="{5CC5F36C-E4EE-4C21-8DD0-E44608355107}"/>
              </a:ext>
            </a:extLst>
          </p:cNvPr>
          <p:cNvPicPr>
            <a:picLocks noChangeAspect="1"/>
          </p:cNvPicPr>
          <p:nvPr/>
        </p:nvPicPr>
        <p:blipFill rotWithShape="1">
          <a:blip r:embed="rId3"/>
          <a:srcRect t="40272" b="30612"/>
          <a:stretch/>
        </p:blipFill>
        <p:spPr>
          <a:xfrm>
            <a:off x="4062127" y="0"/>
            <a:ext cx="8129570" cy="1775233"/>
          </a:xfrm>
          <a:prstGeom prst="rect">
            <a:avLst/>
          </a:prstGeom>
        </p:spPr>
      </p:pic>
      <p:sp>
        <p:nvSpPr>
          <p:cNvPr id="8" name="Rectangle 7">
            <a:extLst>
              <a:ext uri="{FF2B5EF4-FFF2-40B4-BE49-F238E27FC236}">
                <a16:creationId xmlns:a16="http://schemas.microsoft.com/office/drawing/2014/main" id="{BE87BA38-8798-471B-AD2F-C443A209B06D}"/>
              </a:ext>
            </a:extLst>
          </p:cNvPr>
          <p:cNvSpPr/>
          <p:nvPr/>
        </p:nvSpPr>
        <p:spPr>
          <a:xfrm>
            <a:off x="4216445" y="2469957"/>
            <a:ext cx="7820933" cy="3693319"/>
          </a:xfrm>
          <a:prstGeom prst="rect">
            <a:avLst/>
          </a:prstGeom>
        </p:spPr>
        <p:txBody>
          <a:bodyPr wrap="square">
            <a:spAutoFit/>
          </a:bodyPr>
          <a:lstStyle/>
          <a:p>
            <a:r>
              <a:rPr lang="en-US" dirty="0">
                <a:solidFill>
                  <a:srgbClr val="24292E"/>
                </a:solidFill>
                <a:latin typeface="Helvetica" panose="020B0604020202020204" pitchFamily="34" charset="0"/>
              </a:rPr>
              <a:t>Ferrari headquarter is in Maranello, a small town at about 18 km from Modena, with a population of 17,504 (as of 2017). It is known worldwide as the home of Ferrari and Scuderia Ferrari Formula One racing team.</a:t>
            </a:r>
          </a:p>
          <a:p>
            <a:r>
              <a:rPr lang="en-US" dirty="0">
                <a:solidFill>
                  <a:srgbClr val="24292E"/>
                </a:solidFill>
                <a:latin typeface="Helvetica" panose="020B0604020202020204" pitchFamily="34" charset="0"/>
              </a:rPr>
              <a:t>Several other towns surround Maranello, and Modena, with 184.000-ish inhabitants, is the closest and biggest town with Shopping Centers, University, nightlife and many other services that push most of the people, joining Ferrari, to look for a house. Obviously is difficult to find all the services that are present in Modena in any other small town that surround Maranello, but which are the main differences between all the towns? The aim of this project is to classify the Maranello and surrounding towns in terms of available services and venues to help people joining Ferrari to judge, with real data, which is the place that better suits their own requirements.</a:t>
            </a:r>
            <a:endParaRPr lang="en-US" dirty="0"/>
          </a:p>
        </p:txBody>
      </p:sp>
      <p:pic>
        <p:nvPicPr>
          <p:cNvPr id="9" name="Picture 8">
            <a:extLst>
              <a:ext uri="{FF2B5EF4-FFF2-40B4-BE49-F238E27FC236}">
                <a16:creationId xmlns:a16="http://schemas.microsoft.com/office/drawing/2014/main" id="{6F995838-919D-4D48-A30D-42C9F8F040B0}"/>
              </a:ext>
            </a:extLst>
          </p:cNvPr>
          <p:cNvPicPr>
            <a:picLocks noChangeAspect="1"/>
          </p:cNvPicPr>
          <p:nvPr/>
        </p:nvPicPr>
        <p:blipFill>
          <a:blip r:embed="rId4"/>
          <a:stretch>
            <a:fillRect/>
          </a:stretch>
        </p:blipFill>
        <p:spPr>
          <a:xfrm>
            <a:off x="233265" y="2335284"/>
            <a:ext cx="3642091" cy="420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49683" y="1240076"/>
            <a:ext cx="2727813" cy="535157"/>
          </a:xfrm>
        </p:spPr>
        <p:txBody>
          <a:bodyPr>
            <a:normAutofit/>
          </a:bodyPr>
          <a:lstStyle/>
          <a:p>
            <a:r>
              <a:rPr lang="en-US" dirty="0"/>
              <a:t>THE DATA</a:t>
            </a:r>
          </a:p>
        </p:txBody>
      </p:sp>
      <p:pic>
        <p:nvPicPr>
          <p:cNvPr id="7" name="Picture 6">
            <a:extLst>
              <a:ext uri="{FF2B5EF4-FFF2-40B4-BE49-F238E27FC236}">
                <a16:creationId xmlns:a16="http://schemas.microsoft.com/office/drawing/2014/main" id="{5CC5F36C-E4EE-4C21-8DD0-E446083551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40272" b="30612"/>
          <a:stretch/>
        </p:blipFill>
        <p:spPr>
          <a:xfrm>
            <a:off x="4062127" y="0"/>
            <a:ext cx="8129570" cy="1775233"/>
          </a:xfrm>
          <a:prstGeom prst="rect">
            <a:avLst/>
          </a:prstGeom>
        </p:spPr>
      </p:pic>
      <p:sp>
        <p:nvSpPr>
          <p:cNvPr id="3" name="Rectangle 2">
            <a:extLst>
              <a:ext uri="{FF2B5EF4-FFF2-40B4-BE49-F238E27FC236}">
                <a16:creationId xmlns:a16="http://schemas.microsoft.com/office/drawing/2014/main" id="{044FFA88-C422-4CBF-8794-873F00058FCC}"/>
              </a:ext>
            </a:extLst>
          </p:cNvPr>
          <p:cNvSpPr/>
          <p:nvPr/>
        </p:nvSpPr>
        <p:spPr>
          <a:xfrm>
            <a:off x="969083" y="2690551"/>
            <a:ext cx="11182524" cy="2308324"/>
          </a:xfrm>
          <a:prstGeom prst="rect">
            <a:avLst/>
          </a:prstGeom>
        </p:spPr>
        <p:txBody>
          <a:bodyPr wrap="square">
            <a:spAutoFit/>
          </a:bodyPr>
          <a:lstStyle/>
          <a:p>
            <a:pPr marL="342900" fontAlgn="ctr">
              <a:buFont typeface="Arial" panose="020B0604020202020204" pitchFamily="34" charset="0"/>
              <a:buChar char="•"/>
            </a:pPr>
            <a:r>
              <a:rPr lang="en-US" dirty="0">
                <a:solidFill>
                  <a:srgbClr val="24292E"/>
                </a:solidFill>
                <a:latin typeface="-apple-system"/>
              </a:rPr>
              <a:t>Modena Neighborhood details: </a:t>
            </a:r>
            <a:endParaRPr lang="en-US" sz="1600" dirty="0">
              <a:solidFill>
                <a:srgbClr val="24292E"/>
              </a:solidFill>
              <a:latin typeface="Calibri" panose="020F0502020204030204" pitchFamily="34" charset="0"/>
            </a:endParaRPr>
          </a:p>
          <a:p>
            <a:pPr marL="342900" marR="0">
              <a:spcBef>
                <a:spcPts val="0"/>
              </a:spcBef>
              <a:spcAft>
                <a:spcPts val="0"/>
              </a:spcAft>
            </a:pPr>
            <a:r>
              <a:rPr lang="en-US" dirty="0">
                <a:solidFill>
                  <a:srgbClr val="24292E"/>
                </a:solidFill>
                <a:latin typeface="-apple-system"/>
                <a:hlinkClick r:id="rId5"/>
              </a:rPr>
              <a:t>https://www.comune.modena.it/decentramento/il-decentramento-a-modena/la-frazioni-centri-di-periferia</a:t>
            </a:r>
            <a:endParaRPr lang="en-US" dirty="0">
              <a:solidFill>
                <a:srgbClr val="24292E"/>
              </a:solidFill>
              <a:latin typeface="-apple-system"/>
            </a:endParaRPr>
          </a:p>
          <a:p>
            <a:pPr marL="342900" fontAlgn="ctr">
              <a:buFont typeface="Arial" panose="020B0604020202020204" pitchFamily="34" charset="0"/>
              <a:buChar char="•"/>
            </a:pPr>
            <a:r>
              <a:rPr lang="en-US" dirty="0">
                <a:solidFill>
                  <a:srgbClr val="24292E"/>
                </a:solidFill>
                <a:latin typeface="-apple-system"/>
              </a:rPr>
              <a:t>Towns in the province of Modena: </a:t>
            </a:r>
            <a:endParaRPr lang="en-US" sz="1600" dirty="0">
              <a:solidFill>
                <a:srgbClr val="24292E"/>
              </a:solidFill>
              <a:latin typeface="Calibri" panose="020F0502020204030204" pitchFamily="34" charset="0"/>
            </a:endParaRPr>
          </a:p>
          <a:p>
            <a:pPr marL="342900" marR="0">
              <a:spcBef>
                <a:spcPts val="0"/>
              </a:spcBef>
              <a:spcAft>
                <a:spcPts val="0"/>
              </a:spcAft>
            </a:pPr>
            <a:r>
              <a:rPr lang="en-US" dirty="0">
                <a:solidFill>
                  <a:srgbClr val="24292E"/>
                </a:solidFill>
                <a:latin typeface="-apple-system"/>
                <a:hlinkClick r:id="rId6"/>
              </a:rPr>
              <a:t>https://zip-codes.nonsolocap.it/emilia-romagna/91-cap-province-of-modena/</a:t>
            </a:r>
            <a:endParaRPr lang="en-US" dirty="0">
              <a:solidFill>
                <a:srgbClr val="24292E"/>
              </a:solidFill>
              <a:latin typeface="-apple-system"/>
            </a:endParaRPr>
          </a:p>
          <a:p>
            <a:pPr marL="342900" fontAlgn="ctr">
              <a:buFont typeface="Arial" panose="020B0604020202020204" pitchFamily="34" charset="0"/>
              <a:buChar char="•"/>
            </a:pPr>
            <a:r>
              <a:rPr lang="en-US" dirty="0">
                <a:solidFill>
                  <a:srgbClr val="24292E"/>
                </a:solidFill>
                <a:latin typeface="-apple-system"/>
              </a:rPr>
              <a:t>Coordinates for each town: </a:t>
            </a:r>
            <a:endParaRPr lang="en-US" sz="1600" dirty="0">
              <a:solidFill>
                <a:srgbClr val="24292E"/>
              </a:solidFill>
              <a:latin typeface="Calibri" panose="020F0502020204030204" pitchFamily="34" charset="0"/>
            </a:endParaRPr>
          </a:p>
          <a:p>
            <a:pPr marL="342900" marR="0">
              <a:spcBef>
                <a:spcPts val="0"/>
              </a:spcBef>
              <a:spcAft>
                <a:spcPts val="0"/>
              </a:spcAft>
            </a:pPr>
            <a:r>
              <a:rPr lang="en-US" dirty="0">
                <a:solidFill>
                  <a:srgbClr val="24292E"/>
                </a:solidFill>
                <a:latin typeface="-apple-system"/>
                <a:hlinkClick r:id="rId7"/>
              </a:rPr>
              <a:t>https://www.coordinate-gps.it/</a:t>
            </a:r>
            <a:endParaRPr lang="en-US" dirty="0">
              <a:solidFill>
                <a:srgbClr val="24292E"/>
              </a:solidFill>
              <a:latin typeface="-apple-system"/>
            </a:endParaRPr>
          </a:p>
          <a:p>
            <a:pPr marL="342900" fontAlgn="ctr">
              <a:buFont typeface="Arial" panose="020B0604020202020204" pitchFamily="34" charset="0"/>
              <a:buChar char="•"/>
            </a:pPr>
            <a:r>
              <a:rPr lang="en-US" dirty="0">
                <a:solidFill>
                  <a:srgbClr val="24292E"/>
                </a:solidFill>
                <a:latin typeface="-apple-system"/>
              </a:rPr>
              <a:t>Driving distance between locations:</a:t>
            </a:r>
            <a:endParaRPr lang="en-US" sz="1600" dirty="0">
              <a:solidFill>
                <a:srgbClr val="24292E"/>
              </a:solidFill>
              <a:latin typeface="Calibri" panose="020F0502020204030204" pitchFamily="34" charset="0"/>
            </a:endParaRPr>
          </a:p>
          <a:p>
            <a:pPr marL="342900" marR="0">
              <a:spcBef>
                <a:spcPts val="0"/>
              </a:spcBef>
              <a:spcAft>
                <a:spcPts val="0"/>
              </a:spcAft>
            </a:pPr>
            <a:r>
              <a:rPr lang="en-US" dirty="0">
                <a:solidFill>
                  <a:srgbClr val="24292E"/>
                </a:solidFill>
                <a:latin typeface="-apple-system"/>
                <a:hlinkClick r:id="rId8"/>
              </a:rPr>
              <a:t>https://www.mapdevelopers.com/distance_from_to.php</a:t>
            </a:r>
            <a:endParaRPr lang="en-US" dirty="0">
              <a:solidFill>
                <a:srgbClr val="24292E"/>
              </a:solidFill>
              <a:latin typeface="-apple-system"/>
            </a:endParaRPr>
          </a:p>
        </p:txBody>
      </p:sp>
      <p:sp>
        <p:nvSpPr>
          <p:cNvPr id="11" name="Rectangle 10">
            <a:extLst>
              <a:ext uri="{FF2B5EF4-FFF2-40B4-BE49-F238E27FC236}">
                <a16:creationId xmlns:a16="http://schemas.microsoft.com/office/drawing/2014/main" id="{7CF04EAB-E4E5-45F6-8798-3B37D52A88FF}"/>
              </a:ext>
            </a:extLst>
          </p:cNvPr>
          <p:cNvSpPr/>
          <p:nvPr/>
        </p:nvSpPr>
        <p:spPr>
          <a:xfrm>
            <a:off x="504738" y="2232784"/>
            <a:ext cx="10578918" cy="369332"/>
          </a:xfrm>
          <a:prstGeom prst="rect">
            <a:avLst/>
          </a:prstGeom>
        </p:spPr>
        <p:txBody>
          <a:bodyPr wrap="square">
            <a:spAutoFit/>
          </a:bodyPr>
          <a:lstStyle/>
          <a:p>
            <a:pPr marL="342900" fontAlgn="ctr"/>
            <a:r>
              <a:rPr lang="en-US" dirty="0">
                <a:solidFill>
                  <a:srgbClr val="24292E"/>
                </a:solidFill>
                <a:latin typeface="-apple-system"/>
              </a:rPr>
              <a:t>Data gathered from different web sources  </a:t>
            </a:r>
          </a:p>
        </p:txBody>
      </p:sp>
      <p:sp>
        <p:nvSpPr>
          <p:cNvPr id="13" name="Rectangle 12">
            <a:extLst>
              <a:ext uri="{FF2B5EF4-FFF2-40B4-BE49-F238E27FC236}">
                <a16:creationId xmlns:a16="http://schemas.microsoft.com/office/drawing/2014/main" id="{DFC0A816-5964-486B-B394-18D0043C1F2B}"/>
              </a:ext>
            </a:extLst>
          </p:cNvPr>
          <p:cNvSpPr/>
          <p:nvPr/>
        </p:nvSpPr>
        <p:spPr>
          <a:xfrm>
            <a:off x="504738" y="5087310"/>
            <a:ext cx="10578918" cy="369332"/>
          </a:xfrm>
          <a:prstGeom prst="rect">
            <a:avLst/>
          </a:prstGeom>
        </p:spPr>
        <p:txBody>
          <a:bodyPr wrap="square">
            <a:spAutoFit/>
          </a:bodyPr>
          <a:lstStyle/>
          <a:p>
            <a:pPr marL="342900" fontAlgn="ctr"/>
            <a:r>
              <a:rPr lang="en-US" dirty="0">
                <a:solidFill>
                  <a:srgbClr val="24292E"/>
                </a:solidFill>
                <a:latin typeface="-apple-system"/>
              </a:rPr>
              <a:t>Foursquare API used to gather all the venues in each location:</a:t>
            </a:r>
          </a:p>
        </p:txBody>
      </p:sp>
      <p:sp>
        <p:nvSpPr>
          <p:cNvPr id="14" name="Rectangle 13">
            <a:extLst>
              <a:ext uri="{FF2B5EF4-FFF2-40B4-BE49-F238E27FC236}">
                <a16:creationId xmlns:a16="http://schemas.microsoft.com/office/drawing/2014/main" id="{157EB702-04A0-4A64-A3FF-894FF40316CF}"/>
              </a:ext>
            </a:extLst>
          </p:cNvPr>
          <p:cNvSpPr/>
          <p:nvPr/>
        </p:nvSpPr>
        <p:spPr>
          <a:xfrm>
            <a:off x="849683" y="5470720"/>
            <a:ext cx="11182524" cy="646331"/>
          </a:xfrm>
          <a:prstGeom prst="rect">
            <a:avLst/>
          </a:prstGeom>
        </p:spPr>
        <p:txBody>
          <a:bodyPr wrap="square">
            <a:spAutoFit/>
          </a:bodyPr>
          <a:lstStyle/>
          <a:p>
            <a:pPr marL="342900" fontAlgn="ctr">
              <a:buFont typeface="Arial" panose="020B0604020202020204" pitchFamily="34" charset="0"/>
              <a:buChar char="•"/>
            </a:pPr>
            <a:r>
              <a:rPr lang="en-US" dirty="0">
                <a:solidFill>
                  <a:srgbClr val="24292E"/>
                </a:solidFill>
                <a:latin typeface="-apple-system"/>
              </a:rPr>
              <a:t>FOURSQUARE API</a:t>
            </a:r>
          </a:p>
          <a:p>
            <a:pPr marL="342900" fontAlgn="ctr"/>
            <a:r>
              <a:rPr lang="en-US" dirty="0">
                <a:hlinkClick r:id="rId9"/>
              </a:rPr>
              <a:t>https://developer.foursquare.com/docs</a:t>
            </a:r>
            <a:endParaRPr lang="en-US" sz="1600" dirty="0">
              <a:solidFill>
                <a:srgbClr val="24292E"/>
              </a:solidFill>
              <a:latin typeface="Calibri" panose="020F0502020204030204" pitchFamily="34" charset="0"/>
            </a:endParaRPr>
          </a:p>
        </p:txBody>
      </p:sp>
    </p:spTree>
    <p:extLst>
      <p:ext uri="{BB962C8B-B14F-4D97-AF65-F5344CB8AC3E}">
        <p14:creationId xmlns:p14="http://schemas.microsoft.com/office/powerpoint/2010/main" val="86675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49683" y="1240076"/>
            <a:ext cx="2933752" cy="535157"/>
          </a:xfrm>
        </p:spPr>
        <p:txBody>
          <a:bodyPr vert="horz" lIns="91440" tIns="45720" rIns="91440" bIns="45720" rtlCol="0" anchor="t">
            <a:noAutofit/>
          </a:bodyPr>
          <a:lstStyle/>
          <a:p>
            <a:r>
              <a:rPr lang="en-US" dirty="0"/>
              <a:t>THE METHOD</a:t>
            </a:r>
          </a:p>
        </p:txBody>
      </p:sp>
      <p:pic>
        <p:nvPicPr>
          <p:cNvPr id="7" name="Picture 6">
            <a:extLst>
              <a:ext uri="{FF2B5EF4-FFF2-40B4-BE49-F238E27FC236}">
                <a16:creationId xmlns:a16="http://schemas.microsoft.com/office/drawing/2014/main" id="{5CC5F36C-E4EE-4C21-8DD0-E446083551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40272" b="30612"/>
          <a:stretch/>
        </p:blipFill>
        <p:spPr>
          <a:xfrm>
            <a:off x="4062127" y="0"/>
            <a:ext cx="8129570" cy="1775233"/>
          </a:xfrm>
          <a:prstGeom prst="rect">
            <a:avLst/>
          </a:prstGeom>
        </p:spPr>
      </p:pic>
      <p:graphicFrame>
        <p:nvGraphicFramePr>
          <p:cNvPr id="4" name="Diagram 3">
            <a:extLst>
              <a:ext uri="{FF2B5EF4-FFF2-40B4-BE49-F238E27FC236}">
                <a16:creationId xmlns:a16="http://schemas.microsoft.com/office/drawing/2014/main" id="{304E2959-A205-44E7-A626-EA68F03B11E3}"/>
              </a:ext>
            </a:extLst>
          </p:cNvPr>
          <p:cNvGraphicFramePr/>
          <p:nvPr>
            <p:extLst>
              <p:ext uri="{D42A27DB-BD31-4B8C-83A1-F6EECF244321}">
                <p14:modId xmlns:p14="http://schemas.microsoft.com/office/powerpoint/2010/main" val="1333006897"/>
              </p:ext>
            </p:extLst>
          </p:nvPr>
        </p:nvGraphicFramePr>
        <p:xfrm>
          <a:off x="385895" y="1988191"/>
          <a:ext cx="11576806" cy="33555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descr="Machine generated alternative text:&#10;2 &#10;4 &#10;Location &#10;Modena &#10;Marzaglia &#10;Cittanova &#10;Cognento &#10;Baggiovara &#10;Latitude &#10;44 650177 &#10;44 &#10;44 650268 &#10;44 636202 &#10;44 607764 &#10;Longitude &#10;10 &#10;10 803609 &#10;10 850284 &#10;10.871811 &#10;10 867751 &#10;DistanceToMaranello &#10;22.96 &#10;20_87 &#10;21.80 &#10;16_96 &#10;11.27 ">
            <a:extLst>
              <a:ext uri="{FF2B5EF4-FFF2-40B4-BE49-F238E27FC236}">
                <a16:creationId xmlns:a16="http://schemas.microsoft.com/office/drawing/2014/main" id="{506DE7AF-7DED-4217-8836-E56C58F67E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299" y="4706922"/>
            <a:ext cx="2993263" cy="1273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8000C7-0D8B-4C43-AB86-EFCBC32D4DAE}"/>
              </a:ext>
            </a:extLst>
          </p:cNvPr>
          <p:cNvPicPr>
            <a:picLocks noChangeAspect="1"/>
          </p:cNvPicPr>
          <p:nvPr/>
        </p:nvPicPr>
        <p:blipFill>
          <a:blip r:embed="rId11"/>
          <a:stretch>
            <a:fillRect/>
          </a:stretch>
        </p:blipFill>
        <p:spPr>
          <a:xfrm>
            <a:off x="3379158" y="4706922"/>
            <a:ext cx="2753686" cy="1989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Machine generated alternative text:&#10;15 &#10;Most Common Venues in each Cluster &#10;Cluster &#10;Bar &#10;Clothing Store &#10;Historic Site &#10;Hotel &#10;Ice Cream Shop &#10;pizza place &#10;Pub &#10;pestaurant &#10;Theater ">
            <a:extLst>
              <a:ext uri="{FF2B5EF4-FFF2-40B4-BE49-F238E27FC236}">
                <a16:creationId xmlns:a16="http://schemas.microsoft.com/office/drawing/2014/main" id="{30DE8AAF-350B-4391-943B-DB611AE166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379" y="4706922"/>
            <a:ext cx="2864918" cy="1231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6" name="Picture 8" descr="Machine generated alternative text:&#10;Cr m &#10;• d'Aaa &#10;SS150magOiore &#10;Noceto &#10;011 ecchi&amp; &#10;Langhiranp &#10;sal &#10;ggiore &#10;ageæ—Guasta11a &#10;eggio nell' &#10;Ma -ova &#10;iano &#10;No•ola &#10;Castellarano &#10;naiOmiliå &#10;ologn &#10;nano &#10;go &#10;CoOparo &#10;rra ra &#10;Port ggiore &#10;Molinella &#10;Budrio &#10;Medicina &#10;Pietro Ter e &#10;Porto Viro &#10;Comacchio &#10;Russi &#10;Val &#10;ji Taro &#10;asp &#10;CåSteInovO &#10;Naziona'$s &#10;u Parco naturole$,:, &#10;Leaflet Data by OpenS%eetMap_ under OObL ">
            <a:extLst>
              <a:ext uri="{FF2B5EF4-FFF2-40B4-BE49-F238E27FC236}">
                <a16:creationId xmlns:a16="http://schemas.microsoft.com/office/drawing/2014/main" id="{29FE9056-AAC0-4588-95DC-3F90BCD9299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949" t="33229" r="33191" b="21046"/>
          <a:stretch/>
        </p:blipFill>
        <p:spPr bwMode="auto">
          <a:xfrm>
            <a:off x="6451134" y="4706922"/>
            <a:ext cx="2424418" cy="1517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250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49683" y="1240076"/>
            <a:ext cx="2727813" cy="535157"/>
          </a:xfrm>
        </p:spPr>
        <p:txBody>
          <a:bodyPr>
            <a:normAutofit/>
          </a:bodyPr>
          <a:lstStyle/>
          <a:p>
            <a:r>
              <a:rPr lang="en-US" dirty="0"/>
              <a:t>RESULTS</a:t>
            </a:r>
          </a:p>
        </p:txBody>
      </p:sp>
      <p:pic>
        <p:nvPicPr>
          <p:cNvPr id="7" name="Picture 6">
            <a:extLst>
              <a:ext uri="{FF2B5EF4-FFF2-40B4-BE49-F238E27FC236}">
                <a16:creationId xmlns:a16="http://schemas.microsoft.com/office/drawing/2014/main" id="{5CC5F36C-E4EE-4C21-8DD0-E446083551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40272" b="30612"/>
          <a:stretch/>
        </p:blipFill>
        <p:spPr>
          <a:xfrm>
            <a:off x="4062127" y="0"/>
            <a:ext cx="8129570" cy="1775233"/>
          </a:xfrm>
          <a:prstGeom prst="rect">
            <a:avLst/>
          </a:prstGeom>
        </p:spPr>
      </p:pic>
      <p:pic>
        <p:nvPicPr>
          <p:cNvPr id="4098" name="Picture 2" descr="Machine generated alternative text:&#10;Cr m &#10;• d'Aaa &#10;SS150magOiore &#10;Noceto &#10;011 ecchi&amp; &#10;Langhiranp &#10;sal &#10;ggiore &#10;ageæ—Guasta11a &#10;eggio nell' &#10;Ma -ova &#10;iano &#10;No•ola &#10;Castellarano &#10;naiOmiliå &#10;ologn &#10;nano &#10;go &#10;CoOparo &#10;rra ra &#10;Port ggiore &#10;Molinella &#10;Budrio &#10;Medicina &#10;Pietro Ter e &#10;Porto Viro &#10;Comacchio &#10;Russi &#10;Val &#10;ji Taro &#10;asp &#10;CåSteInovO &#10;Naziona'$s &#10;u Parco naturole$,:, &#10;Leaflet Data by OpenS%eetMap_ under OObL ">
            <a:extLst>
              <a:ext uri="{FF2B5EF4-FFF2-40B4-BE49-F238E27FC236}">
                <a16:creationId xmlns:a16="http://schemas.microsoft.com/office/drawing/2014/main" id="{87E2D98A-A792-42F4-B898-1F5C647DE5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719" t="20869" r="40480" b="4596"/>
          <a:stretch/>
        </p:blipFill>
        <p:spPr bwMode="auto">
          <a:xfrm>
            <a:off x="9211111" y="2060459"/>
            <a:ext cx="2818702" cy="4231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Machine generated alternative text:&#10;15 &#10;Most Common Venues in each Cluster &#10;Cluster &#10;Bar &#10;Clothing Store &#10;Historic Site &#10;Hotel &#10;Ice Cream Shop &#10;pizza place &#10;Pub &#10;pestaurant &#10;Theater ">
            <a:extLst>
              <a:ext uri="{FF2B5EF4-FFF2-40B4-BE49-F238E27FC236}">
                <a16:creationId xmlns:a16="http://schemas.microsoft.com/office/drawing/2014/main" id="{9477A9AB-8BC4-4D89-8375-7B5CF7FD4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51" y="3809628"/>
            <a:ext cx="6784552" cy="29153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6E7C812-09B1-40F5-9321-CA9FA867B635}"/>
              </a:ext>
            </a:extLst>
          </p:cNvPr>
          <p:cNvSpPr/>
          <p:nvPr/>
        </p:nvSpPr>
        <p:spPr>
          <a:xfrm>
            <a:off x="41544" y="2060459"/>
            <a:ext cx="9169567" cy="2031325"/>
          </a:xfrm>
          <a:prstGeom prst="rect">
            <a:avLst/>
          </a:prstGeom>
        </p:spPr>
        <p:txBody>
          <a:bodyPr wrap="square">
            <a:spAutoFit/>
          </a:bodyPr>
          <a:lstStyle/>
          <a:p>
            <a:pPr marL="628650" indent="-285750" fontAlgn="ctr">
              <a:buFont typeface="Arial" panose="020B0604020202020204" pitchFamily="34" charset="0"/>
              <a:buChar char="•"/>
            </a:pPr>
            <a:r>
              <a:rPr lang="en-US" dirty="0">
                <a:solidFill>
                  <a:srgbClr val="24292E"/>
                </a:solidFill>
                <a:latin typeface="-apple-system"/>
              </a:rPr>
              <a:t>4 different clusters based on venues category:</a:t>
            </a:r>
          </a:p>
          <a:p>
            <a:pPr marL="742950" lvl="1" indent="-285750" fontAlgn="ctr">
              <a:buFont typeface="Wingdings" panose="05000000000000000000" pitchFamily="2" charset="2"/>
              <a:buChar char="§"/>
            </a:pPr>
            <a:r>
              <a:rPr lang="en-US" b="1" dirty="0">
                <a:solidFill>
                  <a:srgbClr val="FF0000"/>
                </a:solidFill>
                <a:latin typeface="-apple-system"/>
              </a:rPr>
              <a:t>Cluster 0</a:t>
            </a:r>
            <a:r>
              <a:rPr lang="en-US" dirty="0">
                <a:solidFill>
                  <a:srgbClr val="24292E"/>
                </a:solidFill>
                <a:latin typeface="-apple-system"/>
              </a:rPr>
              <a:t>: several Bars and Restaurant/Pizza with Ice Cream shops and few Hotels;</a:t>
            </a:r>
          </a:p>
          <a:p>
            <a:pPr marL="742950" lvl="1" indent="-285750" fontAlgn="ctr">
              <a:buFont typeface="Wingdings" panose="05000000000000000000" pitchFamily="2" charset="2"/>
              <a:buChar char="§"/>
            </a:pPr>
            <a:r>
              <a:rPr lang="en-US" b="1" dirty="0">
                <a:solidFill>
                  <a:schemeClr val="accent3">
                    <a:lumMod val="75000"/>
                  </a:schemeClr>
                </a:solidFill>
                <a:latin typeface="-apple-system"/>
              </a:rPr>
              <a:t>Cluster 1</a:t>
            </a:r>
            <a:r>
              <a:rPr lang="en-US" dirty="0">
                <a:solidFill>
                  <a:srgbClr val="24292E"/>
                </a:solidFill>
                <a:latin typeface="-apple-system"/>
              </a:rPr>
              <a:t>: several Restaurants but also social areas like theaters, pubs, Historic sites and clothing stores;</a:t>
            </a:r>
          </a:p>
          <a:p>
            <a:pPr marL="742950" lvl="1" indent="-285750" fontAlgn="ctr">
              <a:buFont typeface="Wingdings" panose="05000000000000000000" pitchFamily="2" charset="2"/>
              <a:buChar char="§"/>
            </a:pPr>
            <a:r>
              <a:rPr lang="en-US" b="1" dirty="0">
                <a:solidFill>
                  <a:srgbClr val="00B0F0"/>
                </a:solidFill>
                <a:latin typeface="-apple-system"/>
              </a:rPr>
              <a:t>Cluster 2</a:t>
            </a:r>
            <a:r>
              <a:rPr lang="en-US" dirty="0">
                <a:solidFill>
                  <a:srgbClr val="24292E"/>
                </a:solidFill>
                <a:latin typeface="-apple-system"/>
              </a:rPr>
              <a:t>: mainly pizza places;</a:t>
            </a:r>
          </a:p>
          <a:p>
            <a:pPr marL="742950" lvl="1" indent="-285750" fontAlgn="ctr">
              <a:buFont typeface="Wingdings" panose="05000000000000000000" pitchFamily="2" charset="2"/>
              <a:buChar char="§"/>
            </a:pPr>
            <a:r>
              <a:rPr lang="en-US" b="1" dirty="0">
                <a:solidFill>
                  <a:srgbClr val="C6CC8A"/>
                </a:solidFill>
                <a:latin typeface="-apple-system"/>
              </a:rPr>
              <a:t>Cluster 3</a:t>
            </a:r>
            <a:r>
              <a:rPr lang="en-US" dirty="0">
                <a:solidFill>
                  <a:srgbClr val="24292E"/>
                </a:solidFill>
                <a:latin typeface="-apple-system"/>
              </a:rPr>
              <a:t>: mainly restaurants.</a:t>
            </a:r>
          </a:p>
          <a:p>
            <a:pPr marL="628650" indent="-285750" fontAlgn="ctr">
              <a:buFont typeface="Arial" panose="020B0604020202020204" pitchFamily="34" charset="0"/>
              <a:buChar char="•"/>
            </a:pPr>
            <a:endParaRPr lang="en-US" dirty="0">
              <a:solidFill>
                <a:srgbClr val="24292E"/>
              </a:solidFill>
              <a:latin typeface="-apple-system"/>
            </a:endParaRPr>
          </a:p>
        </p:txBody>
      </p:sp>
    </p:spTree>
    <p:extLst>
      <p:ext uri="{BB962C8B-B14F-4D97-AF65-F5344CB8AC3E}">
        <p14:creationId xmlns:p14="http://schemas.microsoft.com/office/powerpoint/2010/main" val="339433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49683" y="1240076"/>
            <a:ext cx="3067976" cy="535157"/>
          </a:xfrm>
        </p:spPr>
        <p:txBody>
          <a:bodyPr>
            <a:noAutofit/>
          </a:bodyPr>
          <a:lstStyle/>
          <a:p>
            <a:r>
              <a:rPr lang="en-US" dirty="0"/>
              <a:t>CONCLUSIONS</a:t>
            </a:r>
          </a:p>
        </p:txBody>
      </p:sp>
      <p:pic>
        <p:nvPicPr>
          <p:cNvPr id="7" name="Picture 6">
            <a:extLst>
              <a:ext uri="{FF2B5EF4-FFF2-40B4-BE49-F238E27FC236}">
                <a16:creationId xmlns:a16="http://schemas.microsoft.com/office/drawing/2014/main" id="{5CC5F36C-E4EE-4C21-8DD0-E446083551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40272" b="30612"/>
          <a:stretch/>
        </p:blipFill>
        <p:spPr>
          <a:xfrm>
            <a:off x="4062127" y="0"/>
            <a:ext cx="8129570" cy="1775233"/>
          </a:xfrm>
          <a:prstGeom prst="rect">
            <a:avLst/>
          </a:prstGeom>
        </p:spPr>
      </p:pic>
      <p:sp>
        <p:nvSpPr>
          <p:cNvPr id="11" name="Rectangle 10">
            <a:extLst>
              <a:ext uri="{FF2B5EF4-FFF2-40B4-BE49-F238E27FC236}">
                <a16:creationId xmlns:a16="http://schemas.microsoft.com/office/drawing/2014/main" id="{66E7C812-09B1-40F5-9321-CA9FA867B635}"/>
              </a:ext>
            </a:extLst>
          </p:cNvPr>
          <p:cNvSpPr/>
          <p:nvPr/>
        </p:nvSpPr>
        <p:spPr>
          <a:xfrm>
            <a:off x="849683" y="1993347"/>
            <a:ext cx="11096240" cy="1754326"/>
          </a:xfrm>
          <a:prstGeom prst="rect">
            <a:avLst/>
          </a:prstGeom>
        </p:spPr>
        <p:txBody>
          <a:bodyPr wrap="square">
            <a:spAutoFit/>
          </a:bodyPr>
          <a:lstStyle/>
          <a:p>
            <a:r>
              <a:rPr lang="en-US" dirty="0"/>
              <a:t>People joining Ferrari have a lot of places where to find a house. Different services and different venues are available but the most common category here is "food". On top of that, based on the distance from the office, one can choose to stay in areas whit more green and less population density or places like Modena with more people.</a:t>
            </a:r>
          </a:p>
          <a:p>
            <a:r>
              <a:rPr lang="en-US" dirty="0"/>
              <a:t>Overall, the final decision to find an optimal location for a new resident will be made by the individuals themselves. As well as finding about how the different locations are characterized by the number of venues, they should also consider other factors such as transport, housing prices and access to different necessities.</a:t>
            </a:r>
          </a:p>
        </p:txBody>
      </p:sp>
      <p:pic>
        <p:nvPicPr>
          <p:cNvPr id="3" name="Picture 2">
            <a:extLst>
              <a:ext uri="{FF2B5EF4-FFF2-40B4-BE49-F238E27FC236}">
                <a16:creationId xmlns:a16="http://schemas.microsoft.com/office/drawing/2014/main" id="{146B0996-5293-41EC-B784-B5E27116566B}"/>
              </a:ext>
            </a:extLst>
          </p:cNvPr>
          <p:cNvPicPr>
            <a:picLocks noChangeAspect="1"/>
          </p:cNvPicPr>
          <p:nvPr/>
        </p:nvPicPr>
        <p:blipFill>
          <a:blip r:embed="rId5"/>
          <a:stretch>
            <a:fillRect/>
          </a:stretch>
        </p:blipFill>
        <p:spPr>
          <a:xfrm>
            <a:off x="951787" y="3747673"/>
            <a:ext cx="2765264" cy="2254587"/>
          </a:xfrm>
          <a:prstGeom prst="rect">
            <a:avLst/>
          </a:prstGeom>
        </p:spPr>
      </p:pic>
      <p:pic>
        <p:nvPicPr>
          <p:cNvPr id="4" name="Picture 3">
            <a:extLst>
              <a:ext uri="{FF2B5EF4-FFF2-40B4-BE49-F238E27FC236}">
                <a16:creationId xmlns:a16="http://schemas.microsoft.com/office/drawing/2014/main" id="{15AA5AEF-3CEC-4C72-8C3A-9B04BAF47549}"/>
              </a:ext>
            </a:extLst>
          </p:cNvPr>
          <p:cNvPicPr>
            <a:picLocks noChangeAspect="1"/>
          </p:cNvPicPr>
          <p:nvPr/>
        </p:nvPicPr>
        <p:blipFill>
          <a:blip r:embed="rId6"/>
          <a:stretch>
            <a:fillRect/>
          </a:stretch>
        </p:blipFill>
        <p:spPr>
          <a:xfrm>
            <a:off x="8474951" y="3759080"/>
            <a:ext cx="3470972" cy="2243180"/>
          </a:xfrm>
          <a:prstGeom prst="rect">
            <a:avLst/>
          </a:prstGeom>
        </p:spPr>
      </p:pic>
      <p:sp>
        <p:nvSpPr>
          <p:cNvPr id="10" name="Title 1">
            <a:extLst>
              <a:ext uri="{FF2B5EF4-FFF2-40B4-BE49-F238E27FC236}">
                <a16:creationId xmlns:a16="http://schemas.microsoft.com/office/drawing/2014/main" id="{D1ABEB82-92DB-4623-A02C-4A970FA397BD}"/>
              </a:ext>
            </a:extLst>
          </p:cNvPr>
          <p:cNvSpPr txBox="1">
            <a:spLocks/>
          </p:cNvSpPr>
          <p:nvPr/>
        </p:nvSpPr>
        <p:spPr>
          <a:xfrm>
            <a:off x="4259587" y="6322843"/>
            <a:ext cx="4028113" cy="535157"/>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solidFill>
                  <a:schemeClr val="bg1">
                    <a:lumMod val="95000"/>
                  </a:schemeClr>
                </a:solidFill>
              </a:rPr>
              <a:t>THANKS for reading!</a:t>
            </a:r>
          </a:p>
        </p:txBody>
      </p:sp>
    </p:spTree>
    <p:extLst>
      <p:ext uri="{BB962C8B-B14F-4D97-AF65-F5344CB8AC3E}">
        <p14:creationId xmlns:p14="http://schemas.microsoft.com/office/powerpoint/2010/main" val="189671079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purl.org/dc/terms/"/>
    <ds:schemaRef ds:uri="http://www.w3.org/XML/1998/namespace"/>
    <ds:schemaRef ds:uri="http://schemas.microsoft.com/office/2006/documentManagement/types"/>
    <ds:schemaRef ds:uri="http://purl.org/dc/elements/1.1/"/>
    <ds:schemaRef ds:uri="71af3243-3dd4-4a8d-8c0d-dd76da1f02a5"/>
    <ds:schemaRef ds:uri="http://purl.org/dc/dcmitype/"/>
    <ds:schemaRef ds:uri="http://schemas.openxmlformats.org/package/2006/metadata/core-properties"/>
    <ds:schemaRef ds:uri="http://schemas.microsoft.com/office/infopath/2007/PartnerControl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otalTime>0</TotalTime>
  <Words>504</Words>
  <Application>Microsoft Office PowerPoint</Application>
  <PresentationFormat>Widescreen</PresentationFormat>
  <Paragraphs>40</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-apple-system</vt:lpstr>
      <vt:lpstr>Arial</vt:lpstr>
      <vt:lpstr>Calibri</vt:lpstr>
      <vt:lpstr>Gill Sans MT</vt:lpstr>
      <vt:lpstr>Helvetica</vt:lpstr>
      <vt:lpstr>Helvetica-Bold</vt:lpstr>
      <vt:lpstr>Wingdings</vt:lpstr>
      <vt:lpstr>Gallery</vt:lpstr>
      <vt:lpstr>Living in the motorvalley</vt:lpstr>
      <vt:lpstr>Why?</vt:lpstr>
      <vt:lpstr>THE DATA</vt:lpstr>
      <vt:lpstr>THE METHOD</vt:lpstr>
      <vt:lpstr>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2020-06-26T14:14:59Z</dcterms:created>
  <dcterms:modified xsi:type="dcterms:W3CDTF">2020-06-26T14:59:55Z</dcterms:modified>
</cp:coreProperties>
</file>